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279" r:id="rId15"/>
    <p:sldId id="316" r:id="rId16"/>
    <p:sldId id="317" r:id="rId17"/>
    <p:sldId id="318" r:id="rId18"/>
    <p:sldId id="319" r:id="rId19"/>
    <p:sldId id="320" r:id="rId20"/>
    <p:sldId id="261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160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92" autoAdjust="0"/>
    <p:restoredTop sz="94660"/>
  </p:normalViewPr>
  <p:slideViewPr>
    <p:cSldViewPr>
      <p:cViewPr varScale="1">
        <p:scale>
          <a:sx n="59" d="100"/>
          <a:sy n="59" d="100"/>
        </p:scale>
        <p:origin x="98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ORAGE-01\General\_&#1054;&#1090;&#1095;&#1077;&#1090;%20&#1043;&#1083;&#1072;&#1074;&#1099;\&#1052;&#1054;&#1053;&#1048;&#1058;&#1054;&#1056;&#1048;&#1053;&#1043;%20&#1103;&#1085;&#1074;&#1072;&#1088;&#1100;-&#1076;&#1077;&#1082;&#1072;&#1073;&#1088;&#1100;%20&#1087;&#1077;&#1076;.&#1088;&#1072;&#1073;.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TORAGE-01\General\_&#1054;&#1090;&#1095;&#1077;&#1090;%20&#1043;&#1083;&#1072;&#1074;&#1099;\&#1052;&#1054;&#1053;&#1048;&#1058;&#1054;&#1056;&#1048;&#1053;&#1043;%20&#1103;&#1085;&#1074;&#1072;&#1088;&#1100;-&#1076;&#1077;&#1082;&#1072;&#1073;&#1088;&#1100;%20&#1087;&#1077;&#1076;.&#1088;&#1072;&#1073;.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Лист1!$D$6:$E$6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alatino Linotype" panose="0204050205050503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Лист1!$F$5:$H$5</c:f>
              <c:strCache>
                <c:ptCount val="3"/>
                <c:pt idx="0">
                  <c:v>Детские сады</c:v>
                </c:pt>
                <c:pt idx="1">
                  <c:v>Школы</c:v>
                </c:pt>
                <c:pt idx="2">
                  <c:v>Дополнительные образовательные учреждения</c:v>
                </c:pt>
              </c:strCache>
            </c:strRef>
          </c:cat>
          <c:val>
            <c:numRef>
              <c:f>Лист1!$F$6:$H$6</c:f>
              <c:numCache>
                <c:formatCode>General</c:formatCode>
                <c:ptCount val="3"/>
                <c:pt idx="0">
                  <c:v>13400</c:v>
                </c:pt>
                <c:pt idx="1">
                  <c:v>20700</c:v>
                </c:pt>
                <c:pt idx="2">
                  <c:v>12200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C4-4FA9-A950-5890A49F00FE}"/>
            </c:ext>
          </c:extLst>
        </c:ser>
        <c:ser>
          <c:idx val="1"/>
          <c:order val="1"/>
          <c:tx>
            <c:strRef>
              <c:f>Лист1!$D$7:$E$7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520755584306724E-3"/>
                  <c:y val="1.3117283751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C4-4FA9-A950-5890A49F00FE}"/>
                </c:ext>
              </c:extLst>
            </c:dLbl>
            <c:dLbl>
              <c:idx val="1"/>
              <c:layout>
                <c:manualLayout>
                  <c:x val="-1.7840307847770893E-3"/>
                  <c:y val="1.731329413967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C4-4FA9-A950-5890A49F00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alatino Linotype" panose="0204050205050503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Лист1!$F$5:$H$5</c:f>
              <c:strCache>
                <c:ptCount val="3"/>
                <c:pt idx="0">
                  <c:v>Детские сады</c:v>
                </c:pt>
                <c:pt idx="1">
                  <c:v>Школы</c:v>
                </c:pt>
                <c:pt idx="2">
                  <c:v>Дополнительные образовательные учреждения</c:v>
                </c:pt>
              </c:strCache>
            </c:strRef>
          </c:cat>
          <c:val>
            <c:numRef>
              <c:f>Лист1!$F$7:$H$7</c:f>
              <c:numCache>
                <c:formatCode>General</c:formatCode>
                <c:ptCount val="3"/>
                <c:pt idx="0">
                  <c:v>19800</c:v>
                </c:pt>
                <c:pt idx="1">
                  <c:v>27000</c:v>
                </c:pt>
                <c:pt idx="2">
                  <c:v>15300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C4-4FA9-A950-5890A49F00FE}"/>
            </c:ext>
          </c:extLst>
        </c:ser>
        <c:ser>
          <c:idx val="2"/>
          <c:order val="2"/>
          <c:tx>
            <c:strRef>
              <c:f>Лист1!$D$8:$E$8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205593606211357E-4"/>
                  <c:y val="-1.2989742736544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C4-4FA9-A950-5890A49F00FE}"/>
                </c:ext>
              </c:extLst>
            </c:dLbl>
            <c:dLbl>
              <c:idx val="1"/>
              <c:layout>
                <c:manualLayout>
                  <c:x val="3.4259751986236197E-3"/>
                  <c:y val="1.9543615006966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C4-4FA9-A950-5890A49F00FE}"/>
                </c:ext>
              </c:extLst>
            </c:dLbl>
            <c:dLbl>
              <c:idx val="2"/>
              <c:layout>
                <c:manualLayout>
                  <c:x val="-1.7130522427926398E-3"/>
                  <c:y val="4.0636871355691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C4-4FA9-A950-5890A49F00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alatino Linotype" panose="0204050205050503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Лист1!$F$5:$H$5</c:f>
              <c:strCache>
                <c:ptCount val="3"/>
                <c:pt idx="0">
                  <c:v>Детские сады</c:v>
                </c:pt>
                <c:pt idx="1">
                  <c:v>Школы</c:v>
                </c:pt>
                <c:pt idx="2">
                  <c:v>Дополнительные образовательные учреждения</c:v>
                </c:pt>
              </c:strCache>
            </c:strRef>
          </c:cat>
          <c:val>
            <c:numRef>
              <c:f>Лист1!$F$8:$H$8</c:f>
              <c:numCache>
                <c:formatCode>General</c:formatCode>
                <c:ptCount val="3"/>
                <c:pt idx="0">
                  <c:v>20000</c:v>
                </c:pt>
                <c:pt idx="1">
                  <c:v>29000</c:v>
                </c:pt>
                <c:pt idx="2">
                  <c:v>19600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C4-4FA9-A950-5890A49F00FE}"/>
            </c:ext>
          </c:extLst>
        </c:ser>
        <c:ser>
          <c:idx val="3"/>
          <c:order val="3"/>
          <c:tx>
            <c:strRef>
              <c:f>Лист1!$D$9:$E$9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130090719859614E-3"/>
                  <c:y val="-8.9212834691836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C4-4FA9-A950-5890A49F00FE}"/>
                </c:ext>
              </c:extLst>
            </c:dLbl>
            <c:dLbl>
              <c:idx val="1"/>
              <c:layout>
                <c:manualLayout>
                  <c:x val="1.7130188896076707E-3"/>
                  <c:y val="1.3117283751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C4-4FA9-A950-5890A49F00FE}"/>
                </c:ext>
              </c:extLst>
            </c:dLbl>
            <c:dLbl>
              <c:idx val="2"/>
              <c:layout>
                <c:manualLayout>
                  <c:x val="-3.2127809987469507E-3"/>
                  <c:y val="9.7056484036459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C4-4FA9-A950-5890A49F00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alatino Linotype" panose="0204050205050503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Лист1!$F$5:$H$5</c:f>
              <c:strCache>
                <c:ptCount val="3"/>
                <c:pt idx="0">
                  <c:v>Детские сады</c:v>
                </c:pt>
                <c:pt idx="1">
                  <c:v>Школы</c:v>
                </c:pt>
                <c:pt idx="2">
                  <c:v>Дополнительные образовательные учреждения</c:v>
                </c:pt>
              </c:strCache>
            </c:strRef>
          </c:cat>
          <c:val>
            <c:numRef>
              <c:f>Лист1!$F$9:$H$9</c:f>
              <c:numCache>
                <c:formatCode>General</c:formatCode>
                <c:ptCount val="3"/>
                <c:pt idx="0">
                  <c:v>22600</c:v>
                </c:pt>
                <c:pt idx="1">
                  <c:v>30300</c:v>
                </c:pt>
                <c:pt idx="2">
                  <c:v>20500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1C4-4FA9-A950-5890A49F00FE}"/>
            </c:ext>
          </c:extLst>
        </c:ser>
        <c:ser>
          <c:idx val="4"/>
          <c:order val="4"/>
          <c:tx>
            <c:strRef>
              <c:f>Лист1!$D$10:$E$10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472639588977875E-3"/>
                  <c:y val="1.285265240507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1C4-4FA9-A950-5890A49F00FE}"/>
                </c:ext>
              </c:extLst>
            </c:dLbl>
            <c:dLbl>
              <c:idx val="1"/>
              <c:layout>
                <c:manualLayout>
                  <c:x val="1.7840307847770292E-3"/>
                  <c:y val="1.901911434006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C4-4FA9-A950-5890A49F00FE}"/>
                </c:ext>
              </c:extLst>
            </c:dLbl>
            <c:dLbl>
              <c:idx val="2"/>
              <c:layout>
                <c:manualLayout>
                  <c:x val="0"/>
                  <c:y val="4.592959934266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1C4-4FA9-A950-5890A49F00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alatino Linotype" panose="0204050205050503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Лист1!$F$5:$H$5</c:f>
              <c:strCache>
                <c:ptCount val="3"/>
                <c:pt idx="0">
                  <c:v>Детские сады</c:v>
                </c:pt>
                <c:pt idx="1">
                  <c:v>Школы</c:v>
                </c:pt>
                <c:pt idx="2">
                  <c:v>Дополнительные образовательные учреждения</c:v>
                </c:pt>
              </c:strCache>
            </c:strRef>
          </c:cat>
          <c:val>
            <c:numRef>
              <c:f>Лист1!$F$10:$H$10</c:f>
              <c:numCache>
                <c:formatCode>General</c:formatCode>
                <c:ptCount val="3"/>
                <c:pt idx="0">
                  <c:v>22200</c:v>
                </c:pt>
                <c:pt idx="1">
                  <c:v>29900</c:v>
                </c:pt>
                <c:pt idx="2">
                  <c:v>20200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1C4-4FA9-A950-5890A49F00FE}"/>
            </c:ext>
          </c:extLst>
        </c:ser>
        <c:ser>
          <c:idx val="5"/>
          <c:order val="5"/>
          <c:tx>
            <c:strRef>
              <c:f>Лист1!$D$11:$E$11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99113222725369E-2"/>
                  <c:y val="6.5586418756889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1C4-4FA9-A950-5890A49F00FE}"/>
                </c:ext>
              </c:extLst>
            </c:dLbl>
            <c:dLbl>
              <c:idx val="1"/>
              <c:layout>
                <c:manualLayout>
                  <c:x val="6.8520755584306724E-3"/>
                  <c:y val="6.5586418756889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1C4-4FA9-A950-5890A49F00FE}"/>
                </c:ext>
              </c:extLst>
            </c:dLbl>
            <c:dLbl>
              <c:idx val="2"/>
              <c:layout>
                <c:manualLayout>
                  <c:x val="4.0493758501990449E-3"/>
                  <c:y val="3.6762768001294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1C4-4FA9-A950-5890A49F00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alatino Linotype" panose="0204050205050503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Лист1!$F$5:$H$5</c:f>
              <c:strCache>
                <c:ptCount val="3"/>
                <c:pt idx="0">
                  <c:v>Детские сады</c:v>
                </c:pt>
                <c:pt idx="1">
                  <c:v>Школы</c:v>
                </c:pt>
                <c:pt idx="2">
                  <c:v>Дополнительные образовательные учреждения</c:v>
                </c:pt>
              </c:strCache>
            </c:strRef>
          </c:cat>
          <c:val>
            <c:numRef>
              <c:f>Лист1!$F$11:$H$11</c:f>
              <c:numCache>
                <c:formatCode>General</c:formatCode>
                <c:ptCount val="3"/>
                <c:pt idx="0">
                  <c:v>24400</c:v>
                </c:pt>
                <c:pt idx="1">
                  <c:v>32600</c:v>
                </c:pt>
                <c:pt idx="2">
                  <c:v>20400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1C4-4FA9-A950-5890A49F00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0637696"/>
        <c:axId val="101044992"/>
      </c:barChart>
      <c:catAx>
        <c:axId val="10063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Palatino Linotype" panose="02040502050505030304" pitchFamily="18" charset="0"/>
              </a:defRPr>
            </a:pPr>
            <a:endParaRPr lang="ru-RU"/>
          </a:p>
        </c:txPr>
        <c:crossAx val="101044992"/>
        <c:crosses val="autoZero"/>
        <c:auto val="1"/>
        <c:lblAlgn val="ctr"/>
        <c:lblOffset val="100"/>
        <c:noMultiLvlLbl val="0"/>
      </c:catAx>
      <c:valAx>
        <c:axId val="101044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06376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807476100014472"/>
          <c:y val="0.9210243978895637"/>
          <c:w val="0.36960866905278683"/>
          <c:h val="4.9815199196373006E-2"/>
        </c:manualLayout>
      </c:layout>
      <c:overlay val="0"/>
      <c:spPr>
        <a:ln>
          <a:solidFill>
            <a:srgbClr val="FF0000"/>
          </a:solidFill>
        </a:ln>
      </c:spPr>
      <c:txPr>
        <a:bodyPr/>
        <a:lstStyle/>
        <a:p>
          <a:pPr>
            <a:defRPr sz="1400">
              <a:latin typeface="Palatino Linotype" panose="0204050205050503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61742003296912"/>
          <c:y val="4.5150363018692415E-2"/>
          <c:w val="0.88996807719307336"/>
          <c:h val="0.81584270641390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18AAE10-F119-494C-BFD6-E1432E1DA332}" type="VALUE">
                      <a:rPr lang="en-US" sz="18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88D-48EA-88B6-67E875DD2F3D}"/>
                </c:ext>
              </c:extLst>
            </c:dLbl>
            <c:spPr>
              <a:noFill/>
              <a:ln w="25380">
                <a:noFill/>
              </a:ln>
            </c:spPr>
            <c:txPr>
              <a:bodyPr/>
              <a:lstStyle/>
              <a:p>
                <a:pPr>
                  <a:defRPr sz="2198" b="1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87-454D-873A-7D85E72845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B4DD97A-80AD-407C-B2C8-2E55AB261D63}" type="VALUE">
                      <a:rPr lang="en-US" sz="18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88D-48EA-88B6-67E875DD2F3D}"/>
                </c:ext>
              </c:extLst>
            </c:dLbl>
            <c:spPr>
              <a:noFill/>
              <a:ln w="25380">
                <a:noFill/>
              </a:ln>
            </c:spPr>
            <c:txPr>
              <a:bodyPr/>
              <a:lstStyle/>
              <a:p>
                <a:pPr>
                  <a:defRPr sz="2198" b="1" u="none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87-454D-873A-7D85E72845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2963185-5A07-4994-A3CC-A7277AA367A9}" type="VALUE">
                      <a:rPr lang="en-US" sz="18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8D-48EA-88B6-67E875DD2F3D}"/>
                </c:ext>
              </c:extLst>
            </c:dLbl>
            <c:spPr>
              <a:noFill/>
              <a:ln w="25380">
                <a:noFill/>
              </a:ln>
            </c:spPr>
            <c:txPr>
              <a:bodyPr/>
              <a:lstStyle/>
              <a:p>
                <a:pPr>
                  <a:defRPr sz="2198" b="1"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87-454D-873A-7D85E72845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="1">
                        <a:solidFill>
                          <a:srgbClr val="002060"/>
                        </a:solidFill>
                        <a:effectLst/>
                        <a:latin typeface="Palatino Linotype" panose="02040502050505030304" pitchFamily="18" charset="0"/>
                      </a:defRPr>
                    </a:pPr>
                    <a:fld id="{F52324AA-B11E-4D6A-9895-050B81D36F9D}" type="VALUE">
                      <a:rPr lang="en-US" sz="1800">
                        <a:latin typeface="Palatino Linotype" panose="02040502050505030304" pitchFamily="18" charset="0"/>
                      </a:rPr>
                      <a:pPr>
                        <a:defRPr sz="2400" b="1">
                          <a:solidFill>
                            <a:srgbClr val="002060"/>
                          </a:solidFill>
                          <a:effectLst/>
                          <a:latin typeface="Palatino Linotype" panose="0204050205050503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88D-48EA-88B6-67E875DD2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  <a:effectLst/>
                    <a:latin typeface="Palatino Linotype" panose="0204050205050503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87-454D-873A-7D85E72845A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30745537053941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baseline="0" dirty="0" smtClean="0">
                        <a:solidFill>
                          <a:srgbClr val="002060"/>
                        </a:solidFill>
                      </a:rPr>
                      <a:t> </a:t>
                    </a:r>
                    <a:fld id="{D94F3C69-1893-4BF2-BF02-0DC1930D4BCD}" type="VALUE">
                      <a:rPr lang="en-US" sz="1800" b="1" baseline="0">
                        <a:solidFill>
                          <a:srgbClr val="002060"/>
                        </a:solidFill>
                      </a:rPr>
                      <a:pPr/>
                      <a:t>[ЗНАЧЕНИЕ]</a:t>
                    </a:fld>
                    <a:endParaRPr lang="en-US" sz="1800" baseline="0" dirty="0" smtClean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087-454D-873A-7D85E7284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alatino Linotype" panose="0204050205050503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87-454D-873A-7D85E7284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84288"/>
        <c:axId val="21041536"/>
      </c:barChart>
      <c:catAx>
        <c:axId val="67484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041536"/>
        <c:crosses val="autoZero"/>
        <c:auto val="1"/>
        <c:lblAlgn val="ctr"/>
        <c:lblOffset val="100"/>
        <c:noMultiLvlLbl val="0"/>
      </c:catAx>
      <c:valAx>
        <c:axId val="21041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ru-RU"/>
          </a:p>
        </c:txPr>
        <c:crossAx val="674842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296835750153863"/>
          <c:y val="0.85586363065523841"/>
          <c:w val="0.84468599737873717"/>
          <c:h val="0.11423149979592477"/>
        </c:manualLayout>
      </c:layout>
      <c:overlay val="0"/>
      <c:txPr>
        <a:bodyPr/>
        <a:lstStyle/>
        <a:p>
          <a:pPr>
            <a:defRPr sz="1400" b="1">
              <a:solidFill>
                <a:srgbClr val="002060"/>
              </a:solidFill>
              <a:latin typeface="Palatino Linotype" panose="0204050205050503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Лист1!$Z$7:$AA$7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788218876113044E-2"/>
                  <c:y val="2.5993888877660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11-466C-8309-B4FF69F551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Лист1!$AB$6:$AC$6</c:f>
              <c:strCache>
                <c:ptCount val="2"/>
                <c:pt idx="0">
                  <c:v>Капитальный ремонт</c:v>
                </c:pt>
                <c:pt idx="1">
                  <c:v>Окна ПВХ</c:v>
                </c:pt>
              </c:strCache>
            </c:strRef>
          </c:cat>
          <c:val>
            <c:numRef>
              <c:f>Лист1!$AB$7:$AC$7</c:f>
              <c:numCache>
                <c:formatCode>General</c:formatCode>
                <c:ptCount val="2"/>
                <c:pt idx="0">
                  <c:v>7403300</c:v>
                </c:pt>
                <c:pt idx="1">
                  <c:v>2325700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11-466C-8309-B4FF69F55165}"/>
            </c:ext>
          </c:extLst>
        </c:ser>
        <c:ser>
          <c:idx val="1"/>
          <c:order val="1"/>
          <c:tx>
            <c:strRef>
              <c:f>Лист1!$Z$8:$AA$8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9476394493913048E-3"/>
                  <c:y val="1.299694443883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11-466C-8309-B4FF69F551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Лист1!$AB$6:$AC$6</c:f>
              <c:strCache>
                <c:ptCount val="2"/>
                <c:pt idx="0">
                  <c:v>Капитальный ремонт</c:v>
                </c:pt>
                <c:pt idx="1">
                  <c:v>Окна ПВХ</c:v>
                </c:pt>
              </c:strCache>
            </c:strRef>
          </c:cat>
          <c:val>
            <c:numRef>
              <c:f>Лист1!$AB$8:$AC$8</c:f>
              <c:numCache>
                <c:formatCode>General</c:formatCode>
                <c:ptCount val="2"/>
                <c:pt idx="0">
                  <c:v>16034200</c:v>
                </c:pt>
                <c:pt idx="1">
                  <c:v>2794200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11-466C-8309-B4FF69F55165}"/>
            </c:ext>
          </c:extLst>
        </c:ser>
        <c:ser>
          <c:idx val="2"/>
          <c:order val="2"/>
          <c:tx>
            <c:strRef>
              <c:f>Лист1!$Z$9:$AA$9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Лист1!$AB$6:$AC$6</c:f>
              <c:strCache>
                <c:ptCount val="2"/>
                <c:pt idx="0">
                  <c:v>Капитальный ремонт</c:v>
                </c:pt>
                <c:pt idx="1">
                  <c:v>Окна ПВХ</c:v>
                </c:pt>
              </c:strCache>
            </c:strRef>
          </c:cat>
          <c:val>
            <c:numRef>
              <c:f>Лист1!$AB$9:$AC$9</c:f>
              <c:numCache>
                <c:formatCode>General</c:formatCode>
                <c:ptCount val="2"/>
                <c:pt idx="0">
                  <c:v>16831813</c:v>
                </c:pt>
                <c:pt idx="1">
                  <c:v>811021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11-466C-8309-B4FF69F55165}"/>
            </c:ext>
          </c:extLst>
        </c:ser>
        <c:ser>
          <c:idx val="3"/>
          <c:order val="3"/>
          <c:tx>
            <c:strRef>
              <c:f>Лист1!$Z$10:$AA$10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Лист1!$AB$6:$AC$6</c:f>
              <c:strCache>
                <c:ptCount val="2"/>
                <c:pt idx="0">
                  <c:v>Капитальный ремонт</c:v>
                </c:pt>
                <c:pt idx="1">
                  <c:v>Окна ПВХ</c:v>
                </c:pt>
              </c:strCache>
            </c:strRef>
          </c:cat>
          <c:val>
            <c:numRef>
              <c:f>Лист1!$AB$10:$AC$10</c:f>
              <c:numCache>
                <c:formatCode>General</c:formatCode>
                <c:ptCount val="2"/>
                <c:pt idx="0">
                  <c:v>7378510</c:v>
                </c:pt>
                <c:pt idx="1">
                  <c:v>1973382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11-466C-8309-B4FF69F55165}"/>
            </c:ext>
          </c:extLst>
        </c:ser>
        <c:ser>
          <c:idx val="4"/>
          <c:order val="4"/>
          <c:tx>
            <c:strRef>
              <c:f>Лист1!$Z$11:$AA$11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9149931123065707E-3"/>
                  <c:y val="6.4496313396242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11-466C-8309-B4FF69F551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Лист1!$AB$6:$AC$6</c:f>
              <c:strCache>
                <c:ptCount val="2"/>
                <c:pt idx="0">
                  <c:v>Капитальный ремонт</c:v>
                </c:pt>
                <c:pt idx="1">
                  <c:v>Окна ПВХ</c:v>
                </c:pt>
              </c:strCache>
            </c:strRef>
          </c:cat>
          <c:val>
            <c:numRef>
              <c:f>Лист1!$AB$11:$AC$11</c:f>
              <c:numCache>
                <c:formatCode>General</c:formatCode>
                <c:ptCount val="2"/>
                <c:pt idx="0">
                  <c:v>7119258</c:v>
                </c:pt>
                <c:pt idx="1">
                  <c:v>2884016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11-466C-8309-B4FF69F55165}"/>
            </c:ext>
          </c:extLst>
        </c:ser>
        <c:ser>
          <c:idx val="5"/>
          <c:order val="5"/>
          <c:tx>
            <c:strRef>
              <c:f>Лист1!$Z$12:$AA$12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10373959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11-466C-8309-B4FF69F551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Лист1!$AB$6:$AC$6</c:f>
              <c:strCache>
                <c:ptCount val="2"/>
                <c:pt idx="0">
                  <c:v>Капитальный ремонт</c:v>
                </c:pt>
                <c:pt idx="1">
                  <c:v>Окна ПВХ</c:v>
                </c:pt>
              </c:strCache>
            </c:strRef>
          </c:cat>
          <c:val>
            <c:numRef>
              <c:f>Лист1!$AB$12:$AC$12</c:f>
              <c:numCache>
                <c:formatCode>0</c:formatCode>
                <c:ptCount val="2"/>
                <c:pt idx="0" formatCode="General">
                  <c:v>10373958.539999988</c:v>
                </c:pt>
                <c:pt idx="1">
                  <c:v>819441.46000000043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11-466C-8309-B4FF69F55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666432"/>
        <c:axId val="103667968"/>
      </c:barChart>
      <c:catAx>
        <c:axId val="10366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667968"/>
        <c:crosses val="autoZero"/>
        <c:auto val="1"/>
        <c:lblAlgn val="ctr"/>
        <c:lblOffset val="100"/>
        <c:noMultiLvlLbl val="0"/>
      </c:catAx>
      <c:valAx>
        <c:axId val="103667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366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020341750404897"/>
          <c:y val="0.14929776432952671"/>
          <c:w val="7.4041179098021145E-2"/>
          <c:h val="0.35253393085165036"/>
        </c:manualLayout>
      </c:layout>
      <c:overlay val="0"/>
      <c:txPr>
        <a:bodyPr/>
        <a:lstStyle/>
        <a:p>
          <a:pPr>
            <a:defRPr sz="1200">
              <a:latin typeface="Palatino Linotype" panose="0204050205050503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377C8-6AAA-4034-8159-43288758EF5E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F847A-3F67-4E59-BD40-64198E31E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6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01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4620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01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7962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201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mtClean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8770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F13-DF30-49A6-A34C-FF92E64A5190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F19-A179-4E82-927A-7A0D38F2C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2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F13-DF30-49A6-A34C-FF92E64A5190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F19-A179-4E82-927A-7A0D38F2C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0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F13-DF30-49A6-A34C-FF92E64A5190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F19-A179-4E82-927A-7A0D38F2C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9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F13-DF30-49A6-A34C-FF92E64A5190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F19-A179-4E82-927A-7A0D38F2C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87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F13-DF30-49A6-A34C-FF92E64A5190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F19-A179-4E82-927A-7A0D38F2C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5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F13-DF30-49A6-A34C-FF92E64A5190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F19-A179-4E82-927A-7A0D38F2C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9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F13-DF30-49A6-A34C-FF92E64A5190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F19-A179-4E82-927A-7A0D38F2C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2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F13-DF30-49A6-A34C-FF92E64A5190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F19-A179-4E82-927A-7A0D38F2C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F13-DF30-49A6-A34C-FF92E64A5190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F19-A179-4E82-927A-7A0D38F2C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2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F13-DF30-49A6-A34C-FF92E64A5190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F19-A179-4E82-927A-7A0D38F2C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1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F13-DF30-49A6-A34C-FF92E64A5190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FF19-A179-4E82-927A-7A0D38F2C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2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93F13-DF30-49A6-A34C-FF92E64A5190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FF19-A179-4E82-927A-7A0D38F2C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0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&#1087;&#1088;&#1077;&#1079;&#1077;&#1085;&#1090;&#1072;&#1094;&#1080;&#1103;%20201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3168353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 реализации муниципальной Стратегии развития образования в 2017 году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854696" cy="1768160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Кабацура Галина Васильевна,</a:t>
            </a:r>
          </a:p>
          <a:p>
            <a:pPr algn="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начальник отдела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2365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08520" y="37074"/>
            <a:ext cx="87042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Расходы  на  проведение ремонтных работ на подготовку образовательных учреждений к новому учебному году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в 2017 году составили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11 193 400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рублей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379024"/>
              </p:ext>
            </p:extLst>
          </p:nvPr>
        </p:nvGraphicFramePr>
        <p:xfrm>
          <a:off x="179512" y="1052737"/>
          <a:ext cx="8712967" cy="43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512" y="5653811"/>
            <a:ext cx="861456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Palatino Linotype" panose="02040502050505030304" pitchFamily="18" charset="0"/>
                <a:ea typeface="Calibri" panose="020F0502020204030204" pitchFamily="34" charset="0"/>
              </a:rPr>
              <a:t>За период с 2005 по 2017 годы для детей-сирот и детей, оставшихся без попечения родителей, было приобретено </a:t>
            </a:r>
            <a:r>
              <a:rPr lang="ru-RU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56</a:t>
            </a:r>
            <a:r>
              <a:rPr lang="ru-RU" dirty="0">
                <a:latin typeface="Palatino Linotype" panose="02040502050505030304" pitchFamily="18" charset="0"/>
                <a:ea typeface="Calibri" panose="020F0502020204030204" pitchFamily="34" charset="0"/>
              </a:rPr>
              <a:t> квартир, из них </a:t>
            </a:r>
            <a:r>
              <a:rPr lang="ru-RU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7</a:t>
            </a:r>
            <a:r>
              <a:rPr lang="ru-RU" dirty="0">
                <a:latin typeface="Palatino Linotype" panose="02040502050505030304" pitchFamily="18" charset="0"/>
                <a:ea typeface="Calibri" panose="020F0502020204030204" pitchFamily="34" charset="0"/>
              </a:rPr>
              <a:t> квартир </a:t>
            </a:r>
            <a:endParaRPr lang="ru-RU" dirty="0" smtClean="0"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Palatino Linotype" panose="02040502050505030304" pitchFamily="18" charset="0"/>
                <a:ea typeface="Calibri" panose="020F0502020204030204" pitchFamily="34" charset="0"/>
              </a:rPr>
              <a:t>в 2017 </a:t>
            </a:r>
            <a:r>
              <a:rPr lang="ru-RU" dirty="0">
                <a:latin typeface="Palatino Linotype" panose="02040502050505030304" pitchFamily="18" charset="0"/>
                <a:ea typeface="Calibri" panose="020F0502020204030204" pitchFamily="34" charset="0"/>
              </a:rPr>
              <a:t>году на сумму </a:t>
            </a:r>
            <a:r>
              <a:rPr lang="ru-RU" b="1" dirty="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9 180,00 </a:t>
            </a:r>
            <a:r>
              <a:rPr lang="ru-RU" dirty="0">
                <a:latin typeface="Palatino Linotype" panose="02040502050505030304" pitchFamily="18" charset="0"/>
                <a:ea typeface="Calibri" panose="020F0502020204030204" pitchFamily="34" charset="0"/>
              </a:rPr>
              <a:t>тыс. руб. из краевого </a:t>
            </a:r>
            <a:r>
              <a:rPr lang="ru-RU" dirty="0" smtClean="0">
                <a:latin typeface="Palatino Linotype" panose="02040502050505030304" pitchFamily="18" charset="0"/>
                <a:ea typeface="Calibri" panose="020F0502020204030204" pitchFamily="34" charset="0"/>
              </a:rPr>
              <a:t>бюджета</a:t>
            </a:r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-25586"/>
            <a:ext cx="4570728" cy="3428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6" y="0"/>
            <a:ext cx="4413720" cy="331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21356" y="92414"/>
            <a:ext cx="4025153" cy="49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92" b="1" dirty="0" smtClean="0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 кровли и замена оконных блоков в</a:t>
            </a:r>
            <a:endParaRPr lang="ru-RU" sz="1292" b="1" dirty="0">
              <a:latin typeface="Sitka Text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92" dirty="0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92" dirty="0" smtClean="0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92" i="1" dirty="0" smtClean="0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имназии </a:t>
            </a:r>
            <a:r>
              <a:rPr lang="ru-RU" sz="1292" i="1" dirty="0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92" i="1" dirty="0" smtClean="0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015" dirty="0">
              <a:latin typeface="Sitka Tex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6" y="3219100"/>
            <a:ext cx="4127009" cy="309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-97587" y="6383805"/>
            <a:ext cx="4025153" cy="29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92" b="1" dirty="0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Новая веранда</a:t>
            </a:r>
            <a:r>
              <a:rPr lang="ru-RU" sz="1015" dirty="0" smtClean="0">
                <a:latin typeface="Sitka Text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МБДОУ д/с № 4</a:t>
            </a:r>
            <a:endParaRPr lang="ru-RU" sz="1015" dirty="0">
              <a:latin typeface="Sitka Tex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4705" y="3291340"/>
            <a:ext cx="3562130" cy="3383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474530" y="4479111"/>
            <a:ext cx="1781065" cy="68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92" b="1" dirty="0" smtClean="0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Эвакуационная лестница</a:t>
            </a:r>
            <a:endParaRPr lang="ru-RU" sz="1292" b="1" dirty="0">
              <a:latin typeface="Sitka Text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92" dirty="0" smtClean="0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МБДОУ д/с </a:t>
            </a:r>
            <a:r>
              <a:rPr lang="ru-RU" sz="1292" i="1" dirty="0" smtClean="0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1015" dirty="0">
              <a:latin typeface="Sitka Tex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37176" cy="3627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932040" y="245870"/>
            <a:ext cx="3995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данного финансирования проведен капитальный ремонт кровли здания МБОУ СОШ № 7 расположенного по адресу: г. Дивногорск, </a:t>
            </a:r>
            <a:endParaRPr lang="ru-RU" sz="1200" dirty="0" smtClean="0">
              <a:latin typeface="Sitka Text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dirty="0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Овсянка ул. Гагарина,1 «А» </a:t>
            </a:r>
            <a:endParaRPr lang="ru-RU" sz="1200" dirty="0" smtClean="0">
              <a:latin typeface="Sitka Text" panose="0200050500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общую сумму – </a:t>
            </a:r>
            <a:r>
              <a:rPr lang="ru-RU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3 489,00</a:t>
            </a:r>
            <a:r>
              <a:rPr lang="ru-RU" sz="1200" dirty="0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sz="1200" dirty="0" err="1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1000" dirty="0">
              <a:latin typeface="Sitka Tex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000" y="1591056"/>
            <a:ext cx="3600000" cy="4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38728"/>
            <a:ext cx="5584557" cy="3319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961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80" y="173735"/>
            <a:ext cx="4165187" cy="3067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1356"/>
            <a:ext cx="4489704" cy="299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74492"/>
            <a:ext cx="4427982" cy="295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229" b="-8762"/>
          <a:stretch/>
        </p:blipFill>
        <p:spPr>
          <a:xfrm>
            <a:off x="227792" y="3234000"/>
            <a:ext cx="4759547" cy="317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874772" y="6400058"/>
            <a:ext cx="6964676" cy="29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92" b="1" dirty="0" smtClean="0">
                <a:latin typeface="Sitka Text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Открытие бассейна ДДТ после капитального ремонта</a:t>
            </a:r>
            <a:endParaRPr lang="ru-RU" sz="1015" dirty="0">
              <a:latin typeface="Sitka Text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8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0801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Стратегические цели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40080" cy="5688632"/>
          </a:xfrm>
        </p:spPr>
        <p:txBody>
          <a:bodyPr>
            <a:normAutofit/>
          </a:bodyPr>
          <a:lstStyle/>
          <a:p>
            <a:pPr marL="358775" lvl="0" indent="-358775">
              <a:buFont typeface="Wingdings" panose="05000000000000000000" pitchFamily="2" charset="2"/>
              <a:buChar char="Ø"/>
            </a:pPr>
            <a:r>
              <a:rPr lang="ru-RU" sz="2600" i="1" dirty="0" smtClean="0">
                <a:solidFill>
                  <a:schemeClr val="dk1"/>
                </a:solidFill>
                <a:latin typeface="Palatino Linotype" panose="02040502050505030304" pitchFamily="18" charset="0"/>
              </a:rPr>
              <a:t>Формирование </a:t>
            </a:r>
            <a:r>
              <a:rPr lang="ru-RU" sz="2600" i="1" dirty="0">
                <a:solidFill>
                  <a:schemeClr val="dk1"/>
                </a:solidFill>
                <a:latin typeface="Palatino Linotype" panose="02040502050505030304" pitchFamily="18" charset="0"/>
              </a:rPr>
              <a:t>новых норм в социокультурном пространстве города, обеспечивающих саморазвитие, самореализацию, самообразование, </a:t>
            </a:r>
            <a:r>
              <a:rPr lang="ru-RU" sz="2600" i="1" dirty="0" smtClean="0">
                <a:solidFill>
                  <a:schemeClr val="dk1"/>
                </a:solidFill>
                <a:latin typeface="Palatino Linotype" panose="02040502050505030304" pitchFamily="18" charset="0"/>
              </a:rPr>
              <a:t>самоопределение.</a:t>
            </a:r>
            <a:endParaRPr lang="ru-RU" sz="2600" i="1" dirty="0">
              <a:solidFill>
                <a:schemeClr val="dk1"/>
              </a:solidFill>
              <a:latin typeface="Palatino Linotype" panose="02040502050505030304" pitchFamily="18" charset="0"/>
            </a:endParaRPr>
          </a:p>
          <a:p>
            <a:pPr marL="358775" lvl="0" indent="-358775">
              <a:buFont typeface="Wingdings" panose="05000000000000000000" pitchFamily="2" charset="2"/>
              <a:buChar char="Ø"/>
            </a:pPr>
            <a:r>
              <a:rPr lang="ru-RU" sz="2600" i="1" dirty="0" smtClean="0">
                <a:solidFill>
                  <a:schemeClr val="dk1"/>
                </a:solidFill>
                <a:latin typeface="Palatino Linotype" panose="02040502050505030304" pitchFamily="18" charset="0"/>
              </a:rPr>
              <a:t>Обеспечение </a:t>
            </a:r>
            <a:r>
              <a:rPr lang="ru-RU" sz="2600" i="1" dirty="0">
                <a:solidFill>
                  <a:schemeClr val="dk1"/>
                </a:solidFill>
                <a:latin typeface="Palatino Linotype" panose="02040502050505030304" pitchFamily="18" charset="0"/>
              </a:rPr>
              <a:t>эффективного управления образованием, способного реагировать на современные вызовы </a:t>
            </a:r>
            <a:r>
              <a:rPr lang="ru-RU" sz="2600" i="1" dirty="0" smtClean="0">
                <a:solidFill>
                  <a:schemeClr val="dk1"/>
                </a:solidFill>
                <a:latin typeface="Palatino Linotype" panose="02040502050505030304" pitchFamily="18" charset="0"/>
              </a:rPr>
              <a:t>общества</a:t>
            </a:r>
            <a:endParaRPr lang="ru-RU" sz="2600" i="1" dirty="0">
              <a:solidFill>
                <a:schemeClr val="dk1"/>
              </a:solidFill>
              <a:latin typeface="Palatino Linotype" panose="02040502050505030304" pitchFamily="18" charset="0"/>
            </a:endParaRPr>
          </a:p>
          <a:p>
            <a:pPr marL="0" lvl="0" indent="0" algn="ctr">
              <a:buClr>
                <a:srgbClr val="F0A22E"/>
              </a:buClr>
              <a:buNone/>
            </a:pPr>
            <a:endParaRPr lang="ru-RU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lvl="0" indent="0" algn="ctr">
              <a:buClr>
                <a:srgbClr val="F0A22E"/>
              </a:buClr>
              <a:buNone/>
            </a:pPr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  <a:ea typeface="+mj-ea"/>
                <a:cs typeface="+mj-cs"/>
              </a:rPr>
              <a:t>Приоритетные направления</a:t>
            </a:r>
          </a:p>
          <a:p>
            <a:pPr marL="358775" lvl="0" indent="-358775"/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Обеспечение качественных возможностей получения образования</a:t>
            </a:r>
          </a:p>
          <a:p>
            <a:pPr marL="358775" lvl="0" indent="-358775"/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Развитие кадрового потенциала</a:t>
            </a:r>
          </a:p>
          <a:p>
            <a:pPr marL="358775" lvl="0" indent="-358775"/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Развитие государственно-общественной составляющей </a:t>
            </a:r>
            <a:r>
              <a:rPr lang="ru-RU" sz="2600" i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 управлении образованием</a:t>
            </a:r>
          </a:p>
        </p:txBody>
      </p:sp>
    </p:spTree>
    <p:extLst>
      <p:ext uri="{BB962C8B-B14F-4D97-AF65-F5344CB8AC3E}">
        <p14:creationId xmlns:p14="http://schemas.microsoft.com/office/powerpoint/2010/main" val="24454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156" y="168871"/>
            <a:ext cx="8849687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Формирование новой образовательной среды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819255"/>
            <a:ext cx="4375334" cy="2982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1" y="850108"/>
            <a:ext cx="4496851" cy="295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04" y="3802096"/>
            <a:ext cx="4463784" cy="3012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388" y="3802096"/>
            <a:ext cx="4408907" cy="2939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83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17839"/>
            <a:ext cx="9156195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Планирование нового образовательного результата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821233"/>
            <a:ext cx="3055149" cy="20367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0" y="4762500"/>
            <a:ext cx="62865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07" y="2725733"/>
            <a:ext cx="6286500" cy="209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892" y="2725733"/>
            <a:ext cx="2873107" cy="2095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08" y="630232"/>
            <a:ext cx="3147448" cy="2098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227" y="630233"/>
            <a:ext cx="6286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51224"/>
            <a:ext cx="5407524" cy="360677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6432" y="657424"/>
            <a:ext cx="4887568" cy="306478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916" t="17502" r="9059" b="3933"/>
          <a:stretch/>
        </p:blipFill>
        <p:spPr>
          <a:xfrm>
            <a:off x="4256432" y="3722207"/>
            <a:ext cx="4887568" cy="31357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9550"/>
            <a:ext cx="4665245" cy="3341951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Становление новых педагогических практик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156" y="168871"/>
            <a:ext cx="8849687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Задачи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 2018 год по отрасли «Образование»: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65" y="1037032"/>
            <a:ext cx="8892480" cy="580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реализацию муниципальной Стратегии развития образования. С целью достижения эффективного и качественного результата определить приоритетной задачей реализацию межведомственных проектов на основе кооперации («Школа проектирования», «Школа сотрудничества», «Реализация модели интеграции общего и дополнительного образования для обеспечения планируемых </a:t>
            </a: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результатов», «Наставничество», «Формирование нового образовательного результата - читательская грамотность», «ФГОС в дошкольном образовании» и др.).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dirty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на базе гимназии №10 имени А.Е. Бочкина ежегодной региональной научно-практической конференции для педагогической общественности города и края по актуальным вопросам современного образования.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Продолжить реализацию проекта «Математический класс» на базе гимназии №10.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4.С целью формирования лидерских качеств, достижения высоких предметных знаний у школьников  города использовать технологию участников общероссийского проекта «Школа нового поколения», продолжить проведение «Школы лидера», интенсивной школы «Талант» для одаренных детей.</a:t>
            </a:r>
          </a:p>
        </p:txBody>
      </p:sp>
    </p:spTree>
    <p:extLst>
      <p:ext uri="{BB962C8B-B14F-4D97-AF65-F5344CB8AC3E}">
        <p14:creationId xmlns:p14="http://schemas.microsoft.com/office/powerpoint/2010/main" val="15505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156" y="168871"/>
            <a:ext cx="8849687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Задачи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на 2018 год по отрасли «Образование»: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771" y="1052736"/>
            <a:ext cx="8676456" cy="5489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Сделать ежегодным проведение слета старшеклассников на базе палаточного лагеря «Оранжевая </a:t>
            </a: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Мана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с целью разработки стратегических направлений развития детского и молодежного движения в городе.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Рассмотреть вопрос дальнейшего проведения муниципального конкурса детско-взрослых социальных проектов «Школа реальных дел» с целью формирования проектной культуры.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7.Объединить существующие в городе ресурсы и способы работы с родительской общественностью общей идеей гражданской ответственности и формирования активной субъектной позиции.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8.Продолжить практику чествования одаренных детей, достигших высоких результатов в обучении,  с максимальным  использованием  инфраструктурного ресурса города.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Удерживать позиции по средней заработной плате педагогических работников на уровне 2017 года.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 Продолжить работу по созданию комфортных и безопасных условий в образовательных организациях города для обучения детей с ограниченными возможностями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11434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7504" y="117771"/>
            <a:ext cx="7912100" cy="954107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j-ea"/>
                <a:cs typeface="+mj-cs"/>
              </a:rPr>
              <a:t>КЛЮЧЕВЫЕ ЗАДАЧИ ОТДЕЛА ОБРАЗОВАНИЯ В 2017 Г.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08588" y="4157663"/>
            <a:ext cx="1857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alt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48809"/>
            <a:ext cx="846252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ru-RU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j-ea"/>
                <a:cs typeface="+mj-cs"/>
              </a:rPr>
              <a:t>планирование и достижение нового образовательного результата в рамках повышения качества образования, развитие кадрового потенциала и удержание достигнутого результата по дальнейшему повышению заработной платы педагогическим работникам школ, детских садов, учреждений дополнительного </a:t>
            </a:r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j-ea"/>
                <a:cs typeface="+mj-cs"/>
              </a:rPr>
              <a:t>образования</a:t>
            </a:r>
            <a:endParaRPr lang="ru-RU" sz="2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941168"/>
            <a:ext cx="8640960" cy="1292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j-ea"/>
                <a:cs typeface="+mj-cs"/>
              </a:rPr>
              <a:t> В 2017 году объем бюджетного финансирования по отрасли "Образование" из всех источников составил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j-ea"/>
                <a:cs typeface="+mj-cs"/>
              </a:rPr>
              <a:t>476 276,0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+mj-ea"/>
                <a:cs typeface="+mj-cs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785184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556" y="116632"/>
            <a:ext cx="8136904" cy="432048"/>
          </a:xfrm>
        </p:spPr>
        <p:txBody>
          <a:bodyPr>
            <a:normAutofit lnSpcReduction="10000"/>
          </a:bodyPr>
          <a:lstStyle/>
          <a:p>
            <a:pPr marL="0" lvl="0" indent="0" algn="ctr">
              <a:buClr>
                <a:srgbClr val="F0A22E"/>
              </a:buClr>
              <a:buNone/>
            </a:pPr>
            <a:r>
              <a:rPr lang="ru-RU" sz="25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Финансирование мероприятий Стратегии на 2017 год</a:t>
            </a:r>
            <a:endParaRPr lang="ru-RU" sz="25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ru-RU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215527"/>
              </p:ext>
            </p:extLst>
          </p:nvPr>
        </p:nvGraphicFramePr>
        <p:xfrm>
          <a:off x="251520" y="620688"/>
          <a:ext cx="8784976" cy="5710999"/>
        </p:xfrm>
        <a:graphic>
          <a:graphicData uri="http://schemas.openxmlformats.org/drawingml/2006/table">
            <a:tbl>
              <a:tblPr firstRow="1" firstCol="1" bandRow="1"/>
              <a:tblGrid>
                <a:gridCol w="7948113">
                  <a:extLst>
                    <a:ext uri="{9D8B030D-6E8A-4147-A177-3AD203B41FA5}">
                      <a16:colId xmlns:a16="http://schemas.microsoft.com/office/drawing/2014/main" val="1755559963"/>
                    </a:ext>
                  </a:extLst>
                </a:gridCol>
                <a:gridCol w="836863">
                  <a:extLst>
                    <a:ext uri="{9D8B030D-6E8A-4147-A177-3AD203B41FA5}">
                      <a16:colId xmlns:a16="http://schemas.microsoft.com/office/drawing/2014/main" val="4028842494"/>
                    </a:ext>
                  </a:extLst>
                </a:gridCol>
              </a:tblGrid>
              <a:tr h="460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 мероприятие</a:t>
                      </a:r>
                      <a:endParaRPr lang="ru-RU" sz="10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143023"/>
                  </a:ext>
                </a:extLst>
              </a:tr>
              <a:tr h="589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Практико-ориентированный семинар «Результаты разработки </a:t>
                      </a:r>
                      <a:b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апробации модели интеграции общего и дополнительного образования для обеспечения планируемых метапредметных результатов образования обучающихся с ОВЗ в соответствии с ФГОС»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319251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«Роботы у Дивных гор»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  <a:endParaRPr lang="ru-RU" sz="10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93289"/>
                  </a:ext>
                </a:extLst>
              </a:tr>
              <a:tr h="383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Зональная научно-практическая конференция по актуальным проблемам обучения, воспитания и развития школьников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63 262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961270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молодого педагога(тренинг)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0839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1 квартал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158 262</a:t>
                      </a:r>
                      <a:endParaRPr lang="ru-RU" sz="10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518786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Интенсивная школа для учащихся "Талант"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  <a:endParaRPr lang="ru-RU" sz="105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01262"/>
                  </a:ext>
                </a:extLst>
              </a:tr>
              <a:tr h="387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Рефлексивный методический семинар "Первые итоги внедрения профстандарта: полученные модели, находки, трудности, перспективы"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19 415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4953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молодого педагога(тренинг)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676807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2 квартал</a:t>
                      </a: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84 415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369816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лидера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103 200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54943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Длительная образовательная игра "Незнайка"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13 150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824946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3 квартал</a:t>
                      </a: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116 350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742496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Социокультурный </a:t>
                      </a:r>
                      <a:r>
                        <a:rPr lang="ru-RU" sz="1600" i="1" dirty="0" smtClean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"Родом из Овсянки"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25 550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09187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конкурс инициативных проектов школьников "Школа реальных дел"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102 000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943646"/>
                  </a:ext>
                </a:extLst>
              </a:tr>
              <a:tr h="359792"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4 квартал</a:t>
                      </a:r>
                    </a:p>
                  </a:txBody>
                  <a:tcPr marL="57751" marR="5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127 550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346191"/>
                  </a:ext>
                </a:extLst>
              </a:tr>
              <a:tr h="258243"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ГОД </a:t>
                      </a:r>
                    </a:p>
                  </a:txBody>
                  <a:tcPr marL="57751" marR="5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486 577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588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3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556" y="116632"/>
            <a:ext cx="8136904" cy="432048"/>
          </a:xfrm>
        </p:spPr>
        <p:txBody>
          <a:bodyPr>
            <a:normAutofit lnSpcReduction="10000"/>
          </a:bodyPr>
          <a:lstStyle/>
          <a:p>
            <a:pPr marL="0" lvl="0" indent="0" algn="ctr">
              <a:buClr>
                <a:srgbClr val="F0A22E"/>
              </a:buClr>
              <a:buNone/>
            </a:pPr>
            <a:r>
              <a:rPr lang="ru-RU" sz="25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Финансирование мероприятий Стратегии на 2018 год</a:t>
            </a:r>
            <a:endParaRPr lang="ru-RU" sz="25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ru-RU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53264"/>
              </p:ext>
            </p:extLst>
          </p:nvPr>
        </p:nvGraphicFramePr>
        <p:xfrm>
          <a:off x="251520" y="764703"/>
          <a:ext cx="8784976" cy="5653135"/>
        </p:xfrm>
        <a:graphic>
          <a:graphicData uri="http://schemas.openxmlformats.org/drawingml/2006/table">
            <a:tbl>
              <a:tblPr firstRow="1" firstCol="1" bandRow="1"/>
              <a:tblGrid>
                <a:gridCol w="7948113">
                  <a:extLst>
                    <a:ext uri="{9D8B030D-6E8A-4147-A177-3AD203B41FA5}">
                      <a16:colId xmlns:a16="http://schemas.microsoft.com/office/drawing/2014/main" val="1755559963"/>
                    </a:ext>
                  </a:extLst>
                </a:gridCol>
                <a:gridCol w="836863">
                  <a:extLst>
                    <a:ext uri="{9D8B030D-6E8A-4147-A177-3AD203B41FA5}">
                      <a16:colId xmlns:a16="http://schemas.microsoft.com/office/drawing/2014/main" val="4028842494"/>
                    </a:ext>
                  </a:extLst>
                </a:gridCol>
              </a:tblGrid>
              <a:tr h="498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 мероприятие</a:t>
                      </a:r>
                      <a:endParaRPr lang="ru-RU" sz="100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143023"/>
                  </a:ext>
                </a:extLst>
              </a:tr>
              <a:tr h="63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Региональная научно-практическая конференция «Качество образования: через деятельность – к планируемым результатам»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319251"/>
                  </a:ext>
                </a:extLst>
              </a:tr>
              <a:tr h="264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«Роботы у Дивных гор»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93289"/>
                  </a:ext>
                </a:extLst>
              </a:tr>
              <a:tr h="415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Городской Родительский Форум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43 000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961270"/>
                  </a:ext>
                </a:extLst>
              </a:tr>
              <a:tr h="26401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1 квартал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173 000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518786"/>
                  </a:ext>
                </a:extLst>
              </a:tr>
              <a:tr h="528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Издание сборника материалов по итогам 3х лет реализации Стратегии развития образования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80 000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Интенсивная школа для учащихся "Талант"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50 000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01262"/>
                  </a:ext>
                </a:extLst>
              </a:tr>
              <a:tr h="528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Рефлексивный методический семинар "Первые итоги внедрения профстандарта: полученные модели, находки, трудности, перспективы"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19 415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4953"/>
                  </a:ext>
                </a:extLst>
              </a:tr>
              <a:tr h="264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молодого педагога(тренинг)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676807"/>
                  </a:ext>
                </a:extLst>
              </a:tr>
              <a:tr h="264018"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2 квартал</a:t>
                      </a: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369816"/>
                  </a:ext>
                </a:extLst>
              </a:tr>
              <a:tr h="264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лидера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103 200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54943"/>
                  </a:ext>
                </a:extLst>
              </a:tr>
              <a:tr h="264018"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3 квартал</a:t>
                      </a: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742496"/>
                  </a:ext>
                </a:extLst>
              </a:tr>
              <a:tr h="264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Социокультурный </a:t>
                      </a:r>
                      <a:r>
                        <a:rPr lang="ru-RU" sz="1600" i="1" dirty="0" smtClean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"Родом из Овсянки"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25 550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09187"/>
                  </a:ext>
                </a:extLst>
              </a:tr>
              <a:tr h="264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конкурс инициативных проектов школьников "Школа реальных дел"</a:t>
                      </a:r>
                      <a:endParaRPr lang="ru-RU" sz="1600" i="1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103 670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943646"/>
                  </a:ext>
                </a:extLst>
              </a:tr>
              <a:tr h="389565"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4 квартал</a:t>
                      </a:r>
                    </a:p>
                  </a:txBody>
                  <a:tcPr marL="57751" marR="5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129 220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346191"/>
                  </a:ext>
                </a:extLst>
              </a:tr>
              <a:tr h="279613">
                <a:tc>
                  <a:txBody>
                    <a:bodyPr/>
                    <a:lstStyle/>
                    <a:p>
                      <a:pPr marL="0" algn="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ГОД </a:t>
                      </a:r>
                    </a:p>
                  </a:txBody>
                  <a:tcPr marL="57751" marR="577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575</a:t>
                      </a:r>
                      <a:r>
                        <a:rPr lang="ru-RU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420</a:t>
                      </a: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1" marR="57751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588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5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24544" y="116632"/>
            <a:ext cx="9594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Увеличение заработной платы работникам образовательных учреждений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188" y="527615"/>
            <a:ext cx="9074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b="1" i="1" dirty="0">
                <a:latin typeface="Palatino Linotype" panose="02040502050505030304" pitchFamily="18" charset="0"/>
              </a:rPr>
              <a:t>Всего направлено средств на заработную плату</a:t>
            </a:r>
            <a:r>
              <a:rPr lang="ru-RU" sz="1600" b="1" i="1" dirty="0" smtClean="0">
                <a:latin typeface="Palatino Linotype" panose="02040502050505030304" pitchFamily="18" charset="0"/>
              </a:rPr>
              <a:t>:</a:t>
            </a:r>
          </a:p>
          <a:p>
            <a:pPr marL="107950" indent="-1079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b="1" i="1" dirty="0" smtClean="0">
                <a:latin typeface="Palatino Linotype" panose="02040502050505030304" pitchFamily="18" charset="0"/>
              </a:rPr>
              <a:t> </a:t>
            </a:r>
            <a:r>
              <a:rPr lang="ru-RU" sz="1600" i="1" dirty="0">
                <a:latin typeface="Palatino Linotype" panose="02040502050505030304" pitchFamily="18" charset="0"/>
              </a:rPr>
              <a:t>в 2012 году – </a:t>
            </a:r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196 602 200</a:t>
            </a:r>
            <a:r>
              <a:rPr lang="ru-RU" sz="1600" i="1" dirty="0">
                <a:solidFill>
                  <a:srgbClr val="FFC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i="1" dirty="0" smtClean="0">
                <a:latin typeface="Palatino Linotype" panose="02040502050505030304" pitchFamily="18" charset="0"/>
              </a:rPr>
              <a:t>рублей</a:t>
            </a:r>
            <a:endParaRPr lang="ru-RU" sz="1600" i="1" dirty="0">
              <a:latin typeface="Palatino Linotype" panose="02040502050505030304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600" i="1" dirty="0">
                <a:latin typeface="Palatino Linotype" panose="02040502050505030304" pitchFamily="18" charset="0"/>
              </a:rPr>
              <a:t> в 2013 году – </a:t>
            </a:r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252 248 400 </a:t>
            </a:r>
            <a:r>
              <a:rPr lang="ru-RU" sz="1600" i="1" dirty="0" smtClean="0">
                <a:latin typeface="Palatino Linotype" panose="02040502050505030304" pitchFamily="18" charset="0"/>
              </a:rPr>
              <a:t>рублей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i="1" dirty="0" smtClean="0">
                <a:latin typeface="Palatino Linotype" panose="02040502050505030304" pitchFamily="18" charset="0"/>
              </a:rPr>
              <a:t> в 2014 </a:t>
            </a:r>
            <a:r>
              <a:rPr lang="ru-RU" sz="1600" i="1" dirty="0">
                <a:latin typeface="Palatino Linotype" panose="02040502050505030304" pitchFamily="18" charset="0"/>
              </a:rPr>
              <a:t>году – </a:t>
            </a:r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288 485 223 </a:t>
            </a:r>
            <a:r>
              <a:rPr lang="ru-RU" sz="1600" i="1" dirty="0" smtClean="0">
                <a:latin typeface="Palatino Linotype" panose="02040502050505030304" pitchFamily="18" charset="0"/>
              </a:rPr>
              <a:t>рублей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i="1" dirty="0" smtClean="0">
                <a:latin typeface="Palatino Linotype" panose="02040502050505030304" pitchFamily="18" charset="0"/>
              </a:rPr>
              <a:t> в 2015 году -   </a:t>
            </a:r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322 474 096 </a:t>
            </a:r>
            <a:r>
              <a:rPr lang="ru-RU" sz="1600" i="1" dirty="0" smtClean="0">
                <a:latin typeface="Palatino Linotype" panose="02040502050505030304" pitchFamily="18" charset="0"/>
              </a:rPr>
              <a:t>рублей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i="1" dirty="0" smtClean="0">
                <a:latin typeface="Palatino Linotype" panose="02040502050505030304" pitchFamily="18" charset="0"/>
              </a:rPr>
              <a:t> в 2016 году -   </a:t>
            </a:r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328 201 440 </a:t>
            </a:r>
            <a:r>
              <a:rPr lang="ru-RU" sz="1600" i="1" dirty="0" smtClean="0">
                <a:latin typeface="Palatino Linotype" panose="02040502050505030304" pitchFamily="18" charset="0"/>
              </a:rPr>
              <a:t>рублей</a:t>
            </a:r>
            <a:endParaRPr lang="en-US" sz="1600" i="1" dirty="0" smtClean="0">
              <a:latin typeface="Palatino Linotype" panose="02040502050505030304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i="1" dirty="0" smtClean="0">
                <a:latin typeface="Palatino Linotype" panose="02040502050505030304" pitchFamily="18" charset="0"/>
              </a:rPr>
              <a:t> </a:t>
            </a:r>
            <a:r>
              <a:rPr lang="ru-RU" sz="1600" i="1" dirty="0" smtClean="0">
                <a:latin typeface="Palatino Linotype" panose="02040502050505030304" pitchFamily="18" charset="0"/>
              </a:rPr>
              <a:t>в 2017 году -    </a:t>
            </a:r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351 659 520 </a:t>
            </a:r>
            <a:r>
              <a:rPr lang="ru-RU" sz="1600" i="1" dirty="0" smtClean="0">
                <a:latin typeface="Palatino Linotype" panose="02040502050505030304" pitchFamily="18" charset="0"/>
              </a:rPr>
              <a:t>рублей</a:t>
            </a:r>
          </a:p>
          <a:p>
            <a:pPr>
              <a:buFont typeface="Arial" pitchFamily="34" charset="0"/>
              <a:buChar char="•"/>
              <a:defRPr/>
            </a:pPr>
            <a:endParaRPr lang="ru-RU" sz="1600" i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3" name="Диаграмма 12">
            <a:hlinkClick r:id="rId2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8921"/>
              </p:ext>
            </p:extLst>
          </p:nvPr>
        </p:nvGraphicFramePr>
        <p:xfrm>
          <a:off x="-324544" y="2247900"/>
          <a:ext cx="9594812" cy="461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>
            <a:off x="136171" y="506789"/>
            <a:ext cx="8684301" cy="0"/>
          </a:xfrm>
          <a:prstGeom prst="line">
            <a:avLst/>
          </a:prstGeom>
          <a:ln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54893" y="42026"/>
            <a:ext cx="7912100" cy="1015663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СРЕДНЕГОДОВОЕ КОЛИЧЕСТВО УЧАЩИХСЯ В ОБЩЕМ ОБРАЗОВАНИИ ПО СРАВНЕНИЮ С 2013 ГОДОМ ВОЗРОСЛО НА 185 ЧЕЛОВЕК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08588" y="4157663"/>
            <a:ext cx="1857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ru-RU" altLang="ru-RU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3523"/>
              </p:ext>
            </p:extLst>
          </p:nvPr>
        </p:nvGraphicFramePr>
        <p:xfrm>
          <a:off x="0" y="1746541"/>
          <a:ext cx="8718847" cy="3050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63688" y="1484784"/>
            <a:ext cx="205544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88900" algn="ctr" fontAlgn="b"/>
            <a:r>
              <a:rPr lang="ru-RU" dirty="0">
                <a:solidFill>
                  <a:srgbClr val="002060"/>
                </a:solidFill>
                <a:latin typeface="Palatino Linotype" panose="02040502050505030304" pitchFamily="18" charset="0"/>
              </a:rPr>
              <a:t>Средняя </a:t>
            </a:r>
            <a:r>
              <a:rPr lang="ru-RU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наполняемость </a:t>
            </a:r>
          </a:p>
          <a:p>
            <a:pPr indent="88900" algn="ctr" fontAlgn="b"/>
            <a:r>
              <a:rPr lang="ru-RU" dirty="0">
                <a:solidFill>
                  <a:srgbClr val="002060"/>
                </a:solidFill>
                <a:latin typeface="Palatino Linotype" panose="02040502050505030304" pitchFamily="18" charset="0"/>
              </a:rPr>
              <a:t>к</a:t>
            </a:r>
            <a:r>
              <a:rPr lang="ru-RU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лассов – </a:t>
            </a:r>
            <a:r>
              <a:rPr lang="ru-RU" b="1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23,2</a:t>
            </a:r>
            <a:endParaRPr lang="ru-RU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2740" y="5067555"/>
            <a:ext cx="7756873" cy="1047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  <a:ea typeface="Calibri"/>
                <a:cs typeface="Times New Roman"/>
              </a:rPr>
              <a:t>В </a:t>
            </a: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  <a:ea typeface="Calibri"/>
                <a:cs typeface="Times New Roman"/>
              </a:rPr>
              <a:t>ВУЗы поступили </a:t>
            </a:r>
            <a:r>
              <a:rPr lang="ru-RU" b="1" dirty="0" smtClean="0">
                <a:solidFill>
                  <a:schemeClr val="tx1"/>
                </a:solidFill>
                <a:latin typeface="Palatino Linotype" panose="02040502050505030304" pitchFamily="18" charset="0"/>
                <a:ea typeface="Calibri"/>
                <a:cs typeface="Times New Roman"/>
              </a:rPr>
              <a:t>65,5%</a:t>
            </a: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  <a:ea typeface="Calibri"/>
                <a:cs typeface="Times New Roman"/>
              </a:rPr>
              <a:t> выпускников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Palatino Linotype" panose="02040502050505030304" pitchFamily="18" charset="0"/>
                <a:ea typeface="Calibri"/>
                <a:cs typeface="Times New Roman"/>
              </a:rPr>
              <a:t>71,3%</a:t>
            </a: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  <a:ea typeface="Calibri"/>
                <a:cs typeface="Times New Roman"/>
              </a:rPr>
              <a:t>из поступивших обучаются на бюджетной </a:t>
            </a:r>
            <a:r>
              <a:rPr lang="ru-RU" dirty="0" smtClean="0">
                <a:solidFill>
                  <a:schemeClr val="tx1"/>
                </a:solidFill>
                <a:latin typeface="Palatino Linotype" panose="02040502050505030304" pitchFamily="18" charset="0"/>
                <a:ea typeface="Calibri"/>
                <a:cs typeface="Times New Roman"/>
              </a:rPr>
              <a:t>основе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  <a:latin typeface="Palatino Linotype" panose="02040502050505030304" pitchFamily="18" charset="0"/>
                <a:ea typeface="Calibri"/>
                <a:cs typeface="Times New Roman"/>
              </a:rPr>
              <a:t>14,1 </a:t>
            </a:r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  <a:ea typeface="Calibri"/>
                <a:cs typeface="Times New Roman"/>
              </a:rPr>
              <a:t>%</a:t>
            </a: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  <a:ea typeface="Calibri"/>
                <a:cs typeface="Times New Roman"/>
              </a:rPr>
              <a:t>  продолжают обучение  в ВУЗах за пределами края</a:t>
            </a:r>
            <a:endParaRPr lang="ru-RU" sz="1400" dirty="0">
              <a:solidFill>
                <a:schemeClr val="tx1"/>
              </a:solidFill>
              <a:latin typeface="Palatino Linotype" panose="020405020505050303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2797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314" y="1030932"/>
            <a:ext cx="9253314" cy="389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396552" y="5805264"/>
            <a:ext cx="847731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Медали «За особые успехи в учении», окончившим школу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с отличием,  были вручены  </a:t>
            </a:r>
            <a:r>
              <a:rPr lang="ru-RU" sz="2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20</a:t>
            </a:r>
            <a:r>
              <a:rPr lang="ru-RU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-</a:t>
            </a:r>
            <a:r>
              <a:rPr lang="ru-RU" sz="2000" b="1" dirty="0" err="1">
                <a:solidFill>
                  <a:srgbClr val="002060"/>
                </a:solidFill>
                <a:latin typeface="Palatino Linotype" panose="02040502050505030304" pitchFamily="18" charset="0"/>
              </a:rPr>
              <a:t>ти</a:t>
            </a:r>
            <a:r>
              <a:rPr lang="ru-RU" sz="20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 учащимся</a:t>
            </a:r>
          </a:p>
        </p:txBody>
      </p:sp>
      <p:pic>
        <p:nvPicPr>
          <p:cNvPr id="4" name="Picture 2" descr="http://www.san-san.ru/uploads/images/MedalUspeh_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58827">
            <a:off x="7601429" y="5255215"/>
            <a:ext cx="1146613" cy="152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96552" y="42645"/>
            <a:ext cx="9393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С 2011 года муниципальной премией было награждено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360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 одаренных детей г. Дивногорска</a:t>
            </a:r>
          </a:p>
        </p:txBody>
      </p:sp>
    </p:spTree>
    <p:extLst>
      <p:ext uri="{BB962C8B-B14F-4D97-AF65-F5344CB8AC3E}">
        <p14:creationId xmlns:p14="http://schemas.microsoft.com/office/powerpoint/2010/main" val="8260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249" y="2431650"/>
            <a:ext cx="18962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err="1" smtClean="0">
                <a:latin typeface="Palatino Linotype" panose="02040502050505030304" pitchFamily="18" charset="0"/>
              </a:rPr>
              <a:t>Крыткина</a:t>
            </a:r>
            <a:r>
              <a:rPr lang="ru-RU" sz="1100" b="1" i="1" dirty="0" smtClean="0">
                <a:latin typeface="Palatino Linotype" panose="02040502050505030304" pitchFamily="18" charset="0"/>
              </a:rPr>
              <a:t> </a:t>
            </a:r>
          </a:p>
          <a:p>
            <a:pPr algn="ctr"/>
            <a:r>
              <a:rPr lang="ru-RU" sz="1100" b="1" i="1" dirty="0" smtClean="0">
                <a:latin typeface="Palatino Linotype" panose="02040502050505030304" pitchFamily="18" charset="0"/>
              </a:rPr>
              <a:t>Лада Анатольевна</a:t>
            </a:r>
            <a:r>
              <a:rPr lang="x-none" sz="1100" dirty="0" smtClean="0">
                <a:latin typeface="Palatino Linotype" panose="02040502050505030304" pitchFamily="18" charset="0"/>
              </a:rPr>
              <a:t>, </a:t>
            </a:r>
            <a:endParaRPr lang="ru-RU" sz="1100" dirty="0" smtClean="0">
              <a:latin typeface="Palatino Linotype" panose="02040502050505030304" pitchFamily="18" charset="0"/>
            </a:endParaRPr>
          </a:p>
          <a:p>
            <a:pPr algn="ctr"/>
            <a:r>
              <a:rPr lang="x-none" sz="1100" i="1" dirty="0" smtClean="0">
                <a:latin typeface="Palatino Linotype" panose="02040502050505030304" pitchFamily="18" charset="0"/>
              </a:rPr>
              <a:t>учитель </a:t>
            </a:r>
            <a:r>
              <a:rPr lang="ru-RU" sz="1100" i="1" dirty="0" smtClean="0">
                <a:latin typeface="Palatino Linotype" panose="02040502050505030304" pitchFamily="18" charset="0"/>
              </a:rPr>
              <a:t>биологии</a:t>
            </a:r>
          </a:p>
          <a:p>
            <a:pPr algn="ctr"/>
            <a:r>
              <a:rPr lang="ru-RU" sz="1100" i="1" dirty="0" smtClean="0">
                <a:latin typeface="Palatino Linotype" panose="02040502050505030304" pitchFamily="18" charset="0"/>
              </a:rPr>
              <a:t> гимназии </a:t>
            </a:r>
            <a:r>
              <a:rPr lang="ru-RU" sz="1100" i="1" dirty="0">
                <a:latin typeface="Palatino Linotype" panose="02040502050505030304" pitchFamily="18" charset="0"/>
              </a:rPr>
              <a:t>№ </a:t>
            </a:r>
            <a:r>
              <a:rPr lang="ru-RU" sz="1100" i="1" dirty="0" smtClean="0">
                <a:latin typeface="Palatino Linotype" panose="02040502050505030304" pitchFamily="18" charset="0"/>
              </a:rPr>
              <a:t>10</a:t>
            </a:r>
            <a:endParaRPr lang="ru-RU" sz="1100" i="1" dirty="0">
              <a:latin typeface="Palatino Linotype" panose="020405020505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77952" y="2528031"/>
            <a:ext cx="157005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latin typeface="Palatino Linotype" panose="02040502050505030304" pitchFamily="18" charset="0"/>
              </a:rPr>
              <a:t>Абрамова </a:t>
            </a:r>
          </a:p>
          <a:p>
            <a:pPr algn="ctr"/>
            <a:r>
              <a:rPr lang="ru-RU" sz="1100" b="1" i="1" dirty="0" smtClean="0">
                <a:latin typeface="Palatino Linotype" panose="02040502050505030304" pitchFamily="18" charset="0"/>
              </a:rPr>
              <a:t>Ирина </a:t>
            </a:r>
            <a:r>
              <a:rPr lang="ru-RU" sz="1100" b="1" i="1" dirty="0">
                <a:latin typeface="Palatino Linotype" panose="02040502050505030304" pitchFamily="18" charset="0"/>
              </a:rPr>
              <a:t>Геннадьевна, </a:t>
            </a:r>
            <a:endParaRPr lang="ru-RU" sz="1100" b="1" i="1" dirty="0" smtClean="0">
              <a:latin typeface="Palatino Linotype" panose="02040502050505030304" pitchFamily="18" charset="0"/>
            </a:endParaRPr>
          </a:p>
          <a:p>
            <a:pPr algn="ctr"/>
            <a:r>
              <a:rPr lang="x-none" sz="1100" i="1" dirty="0">
                <a:latin typeface="Palatino Linotype" panose="02040502050505030304" pitchFamily="18" charset="0"/>
              </a:rPr>
              <a:t>учитель </a:t>
            </a:r>
            <a:r>
              <a:rPr lang="ru-RU" sz="1100" i="1" dirty="0" smtClean="0">
                <a:latin typeface="Palatino Linotype" panose="02040502050505030304" pitchFamily="18" charset="0"/>
              </a:rPr>
              <a:t>математики </a:t>
            </a:r>
          </a:p>
          <a:p>
            <a:pPr algn="ctr"/>
            <a:r>
              <a:rPr lang="ru-RU" sz="1100" i="1" dirty="0" smtClean="0">
                <a:latin typeface="Palatino Linotype" panose="02040502050505030304" pitchFamily="18" charset="0"/>
              </a:rPr>
              <a:t>гимназии </a:t>
            </a:r>
            <a:r>
              <a:rPr lang="ru-RU" sz="1100" i="1" dirty="0">
                <a:latin typeface="Palatino Linotype" panose="02040502050505030304" pitchFamily="18" charset="0"/>
              </a:rPr>
              <a:t>№ </a:t>
            </a:r>
            <a:r>
              <a:rPr lang="ru-RU" sz="1100" i="1" dirty="0" smtClean="0">
                <a:latin typeface="Palatino Linotype" panose="02040502050505030304" pitchFamily="18" charset="0"/>
              </a:rPr>
              <a:t>10</a:t>
            </a:r>
            <a:endParaRPr lang="ru-RU" sz="1100" i="1" dirty="0">
              <a:latin typeface="Palatino Linotype" panose="0204050205050503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54768" y="4901695"/>
            <a:ext cx="7429015" cy="203"/>
          </a:xfrm>
          <a:prstGeom prst="line">
            <a:avLst/>
          </a:prstGeom>
          <a:ln>
            <a:headEnd type="diamond" w="med" len="med"/>
            <a:tailEnd type="diamond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482266" y="188744"/>
            <a:ext cx="566128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Palatino Linotype" panose="02040502050505030304" pitchFamily="18" charset="0"/>
              </a:rPr>
              <a:t>Победители </a:t>
            </a:r>
            <a:r>
              <a:rPr lang="ru-RU" sz="1700" dirty="0">
                <a:latin typeface="Palatino Linotype" panose="02040502050505030304" pitchFamily="18" charset="0"/>
              </a:rPr>
              <a:t>в краевом конкурсе среди педагогических работников на получение денежного поощрения за работу с одаренными детьми, </a:t>
            </a:r>
            <a:endParaRPr lang="ru-RU" sz="17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700" dirty="0" smtClean="0">
                <a:latin typeface="Palatino Linotype" panose="02040502050505030304" pitchFamily="18" charset="0"/>
              </a:rPr>
              <a:t>в </a:t>
            </a:r>
            <a:r>
              <a:rPr lang="ru-RU" sz="1700" dirty="0">
                <a:latin typeface="Palatino Linotype" panose="02040502050505030304" pitchFamily="18" charset="0"/>
              </a:rPr>
              <a:t>рамках долгосрочной целевой программы </a:t>
            </a:r>
            <a:endParaRPr lang="ru-RU" sz="17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700" dirty="0" smtClean="0">
                <a:latin typeface="Palatino Linotype" panose="02040502050505030304" pitchFamily="18" charset="0"/>
              </a:rPr>
              <a:t>«</a:t>
            </a:r>
            <a:r>
              <a:rPr lang="ru-RU" sz="1700" dirty="0">
                <a:latin typeface="Palatino Linotype" panose="02040502050505030304" pitchFamily="18" charset="0"/>
              </a:rPr>
              <a:t>Одаренные дети Красноярья»</a:t>
            </a:r>
          </a:p>
        </p:txBody>
      </p:sp>
      <p:sp>
        <p:nvSpPr>
          <p:cNvPr id="5" name="AutoShape 6" descr="https://apf.mail.ru/cgi-bin/readmsg/%D0%9C%D0%B5%D1%82%D0%B5%D0%BB%D0%BA%D0%B8%D0%BD%D0%B0.JPG?id=14250366190000000086%3B0%3B2&amp;x-email=jvs11%40mail.ru&amp;exif=1&amp;bs=3307079&amp;bl=1023318&amp;ct=image%2Fjpeg&amp;cn=%D0%9C%D0%B5%D1%82%D0%B5%D0%BB%D0%BA%D0%B8%D0%BD%D0%B0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apf.mail.ru/cgi-bin/readmsg/Abr.jpg?id=14250360520000000653%3B0%3B1&amp;x-email=jvs11%40mail.ru&amp;exif=1&amp;bs=2216&amp;bl=478585&amp;ct=image%2Fjpeg&amp;cn=Abr.jp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1194" y="160338"/>
            <a:ext cx="1600997" cy="221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889" y="113571"/>
            <a:ext cx="1502022" cy="2212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691687" y="4309104"/>
            <a:ext cx="2898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latin typeface="Palatino Linotype" panose="02040502050505030304" pitchFamily="18" charset="0"/>
              </a:rPr>
              <a:t>Юрченко Надежда Федоровна, </a:t>
            </a:r>
          </a:p>
          <a:p>
            <a:pPr algn="ctr"/>
            <a:r>
              <a:rPr lang="x-none" sz="1100" i="1" dirty="0">
                <a:latin typeface="Palatino Linotype" panose="02040502050505030304" pitchFamily="18" charset="0"/>
              </a:rPr>
              <a:t>учитель </a:t>
            </a:r>
            <a:r>
              <a:rPr lang="ru-RU" sz="1100" i="1" dirty="0" smtClean="0">
                <a:latin typeface="Palatino Linotype" panose="02040502050505030304" pitchFamily="18" charset="0"/>
              </a:rPr>
              <a:t>химии гимназии </a:t>
            </a:r>
            <a:r>
              <a:rPr lang="ru-RU" sz="1100" i="1" dirty="0">
                <a:latin typeface="Palatino Linotype" panose="02040502050505030304" pitchFamily="18" charset="0"/>
              </a:rPr>
              <a:t>№ </a:t>
            </a:r>
            <a:r>
              <a:rPr lang="ru-RU" sz="1100" i="1" dirty="0" smtClean="0">
                <a:latin typeface="Palatino Linotype" panose="02040502050505030304" pitchFamily="18" charset="0"/>
              </a:rPr>
              <a:t>10</a:t>
            </a:r>
            <a:endParaRPr lang="ru-RU" sz="1100" i="1" dirty="0">
              <a:latin typeface="Palatino Linotype" panose="0204050205050503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97783" y="4403295"/>
            <a:ext cx="2898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latin typeface="Palatino Linotype" panose="02040502050505030304" pitchFamily="18" charset="0"/>
              </a:rPr>
              <a:t>Солдатова Ирина Анатольевна, </a:t>
            </a:r>
          </a:p>
          <a:p>
            <a:pPr algn="ctr"/>
            <a:r>
              <a:rPr lang="x-none" sz="1100" i="1" dirty="0">
                <a:latin typeface="Palatino Linotype" panose="02040502050505030304" pitchFamily="18" charset="0"/>
              </a:rPr>
              <a:t>учитель </a:t>
            </a:r>
            <a:r>
              <a:rPr lang="ru-RU" sz="1100" i="1" dirty="0" smtClean="0">
                <a:latin typeface="Palatino Linotype" panose="02040502050505030304" pitchFamily="18" charset="0"/>
              </a:rPr>
              <a:t>географии гимназии </a:t>
            </a:r>
            <a:r>
              <a:rPr lang="ru-RU" sz="1100" i="1" dirty="0">
                <a:latin typeface="Palatino Linotype" panose="02040502050505030304" pitchFamily="18" charset="0"/>
              </a:rPr>
              <a:t>№ </a:t>
            </a:r>
            <a:r>
              <a:rPr lang="ru-RU" sz="1100" i="1" dirty="0" smtClean="0">
                <a:latin typeface="Palatino Linotype" panose="02040502050505030304" pitchFamily="18" charset="0"/>
              </a:rPr>
              <a:t>10</a:t>
            </a:r>
            <a:endParaRPr lang="ru-RU" sz="1100" i="1" dirty="0">
              <a:latin typeface="Palatino Linotype" panose="020405020505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7" r="9818"/>
          <a:stretch/>
        </p:blipFill>
        <p:spPr>
          <a:xfrm>
            <a:off x="2124250" y="1852555"/>
            <a:ext cx="1990984" cy="2356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44" t="3660" r="14854" b="22256"/>
          <a:stretch/>
        </p:blipFill>
        <p:spPr>
          <a:xfrm>
            <a:off x="5064235" y="1904192"/>
            <a:ext cx="1941670" cy="2444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5280211"/>
            <a:ext cx="9143999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городе </a:t>
            </a:r>
            <a:r>
              <a:rPr lang="ru-RU" sz="2400" b="1" dirty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человек имеют звание «Заслуженный учитель Российской Федерации»,  </a:t>
            </a:r>
            <a:r>
              <a:rPr lang="ru-RU" sz="2400" b="1" dirty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«Заслуженный педагог Красноярского края» (в 2017 году эту плеяду пополнила учитель гимназии № 10 </a:t>
            </a: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Белан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Елена Александровна).</a:t>
            </a:r>
            <a:endParaRPr lang="ru-RU" sz="14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484" y="463417"/>
            <a:ext cx="4390568" cy="205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46" b="1" i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Победитель муниципального профессионального </a:t>
            </a:r>
          </a:p>
          <a:p>
            <a:pPr algn="ctr"/>
            <a:r>
              <a:rPr lang="ru-RU" sz="1846" b="1" i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конкурса стала</a:t>
            </a:r>
            <a:endParaRPr lang="ru-RU" sz="1846" b="1" i="1" dirty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215" b="1" i="1" dirty="0" err="1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Гарилюк</a:t>
            </a:r>
            <a:r>
              <a:rPr lang="ru-RU" sz="2215" b="1" i="1" dirty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endParaRPr lang="ru-RU" sz="2215" b="1" i="1" dirty="0" smtClean="0">
              <a:solidFill>
                <a:srgbClr val="C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215" b="1" i="1" dirty="0" smtClean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Анна </a:t>
            </a:r>
            <a:r>
              <a:rPr lang="ru-RU" sz="2215" b="1" i="1" dirty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Станиславовна, </a:t>
            </a:r>
            <a:endParaRPr lang="ru-RU" sz="2215" b="1" i="1" dirty="0" smtClean="0">
              <a:solidFill>
                <a:srgbClr val="C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i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учитель </a:t>
            </a:r>
            <a:r>
              <a:rPr lang="ru-RU" sz="1400" i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математики </a:t>
            </a:r>
            <a:endParaRPr lang="ru-RU" sz="1400" i="1" dirty="0" smtClean="0"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i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гимназии </a:t>
            </a:r>
            <a:r>
              <a:rPr lang="ru-RU" sz="1400" i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№ </a:t>
            </a:r>
            <a:r>
              <a:rPr lang="ru-RU" sz="1400" i="1" dirty="0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10 им</a:t>
            </a:r>
            <a:r>
              <a:rPr lang="ru-RU" sz="1400" i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. </a:t>
            </a:r>
            <a:r>
              <a:rPr lang="ru-RU" sz="1400" i="1" dirty="0" err="1" smtClean="0">
                <a:latin typeface="Palatino Linotype" panose="02040502050505030304" pitchFamily="18" charset="0"/>
                <a:ea typeface="Times New Roman" panose="02020603050405020304" pitchFamily="18" charset="0"/>
              </a:rPr>
              <a:t>А.Е.Бочкина</a:t>
            </a:r>
            <a:endParaRPr lang="ru-RU" sz="1400" i="1" dirty="0">
              <a:latin typeface="Palatino Linotype" panose="02040502050505030304" pitchFamily="18" charset="0"/>
              <a:ea typeface="Adobe Kaiti Std R" panose="02020400000000000000" pitchFamily="18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6523"/>
            <a:ext cx="8923457" cy="43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15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Palatino Linotype" panose="02040502050505030304" pitchFamily="18" charset="0"/>
              </a:rPr>
              <a:t>Муниципальный профессиональный конкурс </a:t>
            </a:r>
            <a:r>
              <a:rPr lang="ru-RU" sz="2215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Palatino Linotype" panose="02040502050505030304" pitchFamily="18" charset="0"/>
              </a:rPr>
              <a:t>«</a:t>
            </a:r>
            <a:r>
              <a:rPr lang="ru-RU" sz="2215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Palatino Linotype" panose="02040502050505030304" pitchFamily="18" charset="0"/>
              </a:rPr>
              <a:t>Учитель года»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93" y="2552230"/>
            <a:ext cx="8808614" cy="429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431706"/>
            <a:ext cx="4272111" cy="2837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24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00" y="2774008"/>
            <a:ext cx="914549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Всероссийском фестивале по профессиональной робототехнике «РОБОПРОФ - 2017» в конкурсе по программированию </a:t>
            </a:r>
            <a:r>
              <a:rPr lang="ru-RU" sz="1600" b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Слаушевский</a:t>
            </a:r>
            <a:r>
              <a:rPr lang="ru-RU" sz="16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Юрий </a:t>
            </a:r>
            <a:r>
              <a:rPr lang="ru-RU" sz="16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(9 класс) стал дипломантом I степени, </a:t>
            </a:r>
            <a:r>
              <a:rPr lang="ru-RU" sz="16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Алексеев Сергей </a:t>
            </a:r>
            <a:r>
              <a:rPr lang="ru-RU" sz="16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(11 класс) – дипломантом III степени. </a:t>
            </a:r>
            <a:r>
              <a:rPr lang="ru-RU" sz="1600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у </a:t>
            </a:r>
            <a:r>
              <a:rPr lang="ru-RU" sz="16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Быкова Данила </a:t>
            </a:r>
            <a:r>
              <a:rPr lang="ru-RU" sz="16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(9 класс), II место у </a:t>
            </a:r>
            <a:r>
              <a:rPr lang="ru-RU" sz="1600" b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Жолобова</a:t>
            </a:r>
            <a:r>
              <a:rPr lang="ru-RU" sz="16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Дмитрия </a:t>
            </a:r>
            <a:r>
              <a:rPr lang="ru-RU" sz="16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(11 класс). </a:t>
            </a:r>
            <a:r>
              <a:rPr lang="ru-RU" sz="1600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являются учениками </a:t>
            </a:r>
            <a:r>
              <a:rPr lang="ru-RU" sz="1600" b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Слаушевской</a:t>
            </a:r>
            <a:r>
              <a:rPr lang="ru-RU" sz="16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Марии Евгеньевны</a:t>
            </a:r>
            <a:r>
              <a:rPr lang="ru-RU" sz="16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 информатики гимназии №10.</a:t>
            </a:r>
            <a:endParaRPr lang="ru-RU" sz="1200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99" y="-42304"/>
            <a:ext cx="2078666" cy="2796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88" y="4342976"/>
            <a:ext cx="7484424" cy="24948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91290" y="359889"/>
            <a:ext cx="419472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Стерхов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Михаил и </a:t>
            </a:r>
            <a:r>
              <a:rPr lang="ru-RU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Пегушин</a:t>
            </a:r>
            <a:r>
              <a:rPr lang="ru-RU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Георгий</a:t>
            </a:r>
            <a:r>
              <a:rPr lang="ru-RU" i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(ученики 8 класса гимназии №10) прошли федеральный конкурсный отбор по участию в образовательной программе Центра «Сириус» (г. Сочи</a:t>
            </a:r>
            <a:r>
              <a:rPr lang="ru-RU" i="1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i="1" dirty="0"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9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800898" y="6471752"/>
            <a:ext cx="5871477" cy="343404"/>
          </a:xfrm>
          <a:prstGeom prst="rect">
            <a:avLst/>
          </a:prstGeom>
          <a:gradFill flip="none" rotWithShape="1">
            <a:gsLst>
              <a:gs pos="50000">
                <a:srgbClr val="92D050">
                  <a:tint val="44500"/>
                  <a:satMod val="160000"/>
                </a:srgb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" y="128763"/>
            <a:ext cx="8830302" cy="7694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НА ТЕРРИТОРИИ МУНИЦИПАЛЬНОГО ОБРАЗОВАНИЯ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2 593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РЕБЕНКА ДОШКОЛЬНОГО ВОЗРАСТА (ОТ 0 ДО 7 ЛЕТ)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286" y="965793"/>
            <a:ext cx="7859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Palatino Linotype" panose="02040502050505030304" pitchFamily="18" charset="0"/>
                <a:ea typeface="Adobe Kaiti Std R" panose="02020400000000000000" pitchFamily="18" charset="-128"/>
              </a:rPr>
              <a:t>В очереди на получение места в ДОУ </a:t>
            </a:r>
            <a:r>
              <a:rPr lang="ru-RU" sz="1400" dirty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Palatino Linotype" panose="02040502050505030304" pitchFamily="18" charset="0"/>
                <a:ea typeface="Adobe Kaiti Std R" panose="02020400000000000000" pitchFamily="18" charset="-128"/>
              </a:rPr>
              <a:t>737</a:t>
            </a:r>
            <a:r>
              <a:rPr lang="ru-RU" sz="1400" dirty="0" smtClean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Palatino Linotype" panose="02040502050505030304" pitchFamily="18" charset="0"/>
                <a:ea typeface="Adobe Kaiti Std R" panose="02020400000000000000" pitchFamily="18" charset="-128"/>
              </a:rPr>
              <a:t>детей</a:t>
            </a:r>
            <a:r>
              <a:rPr lang="ru-RU" sz="1400" dirty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rgbClr val="002060"/>
                </a:solidFill>
                <a:latin typeface="Palatino Linotype" panose="02040502050505030304" pitchFamily="18" charset="0"/>
                <a:ea typeface="Adobe Kaiti Std R" panose="02020400000000000000" pitchFamily="18" charset="-128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Palatino Linotype" panose="02040502050505030304" pitchFamily="18" charset="0"/>
                <a:ea typeface="Adobe Kaiti Std R" panose="02020400000000000000" pitchFamily="18" charset="-128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Palatino Linotype" panose="02040502050505030304" pitchFamily="18" charset="0"/>
                <a:ea typeface="Adobe Kaiti Std R" panose="02020400000000000000" pitchFamily="18" charset="-128"/>
              </a:rPr>
              <a:t>от </a:t>
            </a:r>
            <a:r>
              <a:rPr lang="ru-RU" sz="1600" b="1" dirty="0">
                <a:solidFill>
                  <a:srgbClr val="002060"/>
                </a:solidFill>
                <a:latin typeface="Palatino Linotype" panose="02040502050505030304" pitchFamily="18" charset="0"/>
                <a:ea typeface="Adobe Kaiti Std R" panose="02020400000000000000" pitchFamily="18" charset="-128"/>
              </a:rPr>
              <a:t>0</a:t>
            </a:r>
            <a:r>
              <a:rPr lang="ru-RU" sz="1600" dirty="0">
                <a:solidFill>
                  <a:srgbClr val="002060"/>
                </a:solidFill>
                <a:latin typeface="Palatino Linotype" panose="02040502050505030304" pitchFamily="18" charset="0"/>
                <a:ea typeface="Adobe Kaiti Std R" panose="02020400000000000000" pitchFamily="18" charset="-128"/>
              </a:rPr>
              <a:t> до </a:t>
            </a:r>
            <a:r>
              <a:rPr lang="ru-RU" sz="1600" b="1" dirty="0">
                <a:solidFill>
                  <a:srgbClr val="002060"/>
                </a:solidFill>
                <a:latin typeface="Palatino Linotype" panose="02040502050505030304" pitchFamily="18" charset="0"/>
                <a:ea typeface="Adobe Kaiti Std R" panose="02020400000000000000" pitchFamily="18" charset="-128"/>
              </a:rPr>
              <a:t>3</a:t>
            </a:r>
            <a:r>
              <a:rPr lang="ru-RU" sz="1600" dirty="0">
                <a:solidFill>
                  <a:srgbClr val="002060"/>
                </a:solidFill>
                <a:latin typeface="Palatino Linotype" panose="02040502050505030304" pitchFamily="18" charset="0"/>
                <a:ea typeface="Adobe Kaiti Std R" panose="02020400000000000000" pitchFamily="18" charset="-128"/>
              </a:rPr>
              <a:t> лет)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Palatino Linotype" panose="02040502050505030304" pitchFamily="18" charset="0"/>
                <a:ea typeface="Adobe Kaiti Std R" panose="02020400000000000000" pitchFamily="18" charset="-128"/>
              </a:rPr>
              <a:t>Детские сады  посещают </a:t>
            </a:r>
            <a:r>
              <a:rPr lang="ru-RU" b="1" dirty="0">
                <a:solidFill>
                  <a:srgbClr val="002060"/>
                </a:solidFill>
                <a:latin typeface="Palatino Linotype" panose="02040502050505030304" pitchFamily="18" charset="0"/>
                <a:ea typeface="Adobe Kaiti Std R" panose="02020400000000000000" pitchFamily="18" charset="-128"/>
              </a:rPr>
              <a:t>1 726 </a:t>
            </a:r>
            <a:r>
              <a:rPr lang="ru-RU" sz="1600" dirty="0" smtClean="0">
                <a:solidFill>
                  <a:srgbClr val="002060"/>
                </a:solidFill>
                <a:latin typeface="Palatino Linotype" panose="02040502050505030304" pitchFamily="18" charset="0"/>
                <a:ea typeface="Adobe Kaiti Std R" panose="02020400000000000000" pitchFamily="18" charset="-128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Palatino Linotype" panose="02040502050505030304" pitchFamily="18" charset="0"/>
                <a:ea typeface="Adobe Kaiti Std R" panose="02020400000000000000" pitchFamily="18" charset="-128"/>
              </a:rPr>
              <a:t>66%</a:t>
            </a:r>
            <a:r>
              <a:rPr lang="ru-RU" sz="1600" dirty="0">
                <a:solidFill>
                  <a:srgbClr val="002060"/>
                </a:solidFill>
                <a:latin typeface="Palatino Linotype" panose="02040502050505030304" pitchFamily="18" charset="0"/>
                <a:ea typeface="Adobe Kaiti Std R" panose="02020400000000000000" pitchFamily="18" charset="-128"/>
              </a:rPr>
              <a:t> от общего количества)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9558" y="1662264"/>
            <a:ext cx="751238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«Новый стандарт должен гарантировать качественное дошкольное образование каждому ребёнку. ФГОС нацелен на главный результат: социализацию ребёнка, потребность в творчестве,  любознательность, мотивацию в достижении успеха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»</a:t>
            </a:r>
          </a:p>
          <a:p>
            <a:pPr algn="ctr"/>
            <a:endParaRPr lang="ru-RU" sz="1700" b="1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endParaRPr lang="ru-RU" sz="1700" b="1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7787" y="3060070"/>
            <a:ext cx="8969396" cy="36933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В 2017 году все программы прошли экспертизу на соответствие с ФГОС ДО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7787" y="3447075"/>
            <a:ext cx="8949113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Сетевой проект шести территорий Центрального округа, в который </a:t>
            </a:r>
            <a:r>
              <a:rPr lang="ru-RU" b="1" dirty="0" smtClean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вошел </a:t>
            </a:r>
            <a:r>
              <a:rPr lang="ru-RU" b="1" dirty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г. Дивногорск и </a:t>
            </a:r>
            <a:r>
              <a:rPr lang="ru-RU" b="1" dirty="0" smtClean="0">
                <a:solidFill>
                  <a:srgbClr val="C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82</a:t>
            </a:r>
            <a:r>
              <a:rPr lang="ru-RU" b="1" dirty="0" smtClean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педагога</a:t>
            </a:r>
            <a:endParaRPr lang="ru-RU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" name="Picture 4" descr="http://eliseyka.ru/wp-content/uploads/2014/12/%D0%A4%D0%93%D0%9E%D0%A1-%D0%94%D0%9E.jpg?9b9ad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2388" y="1080439"/>
            <a:ext cx="1564513" cy="12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38349" y="6400842"/>
            <a:ext cx="68981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Palatino Linotype" panose="02040502050505030304" pitchFamily="18" charset="0"/>
              </a:rPr>
              <a:t>Консультационные </a:t>
            </a:r>
            <a:r>
              <a:rPr lang="ru-RU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пункты в </a:t>
            </a:r>
            <a:r>
              <a:rPr lang="ru-RU" dirty="0">
                <a:solidFill>
                  <a:srgbClr val="002060"/>
                </a:solidFill>
                <a:latin typeface="Palatino Linotype" panose="02040502050505030304" pitchFamily="18" charset="0"/>
              </a:rPr>
              <a:t>четырех детских </a:t>
            </a:r>
            <a:r>
              <a:rPr lang="ru-RU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садах</a:t>
            </a:r>
            <a:endParaRPr lang="ru-RU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473" y="4224685"/>
            <a:ext cx="2635829" cy="203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885" y="4241594"/>
            <a:ext cx="2726136" cy="2044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47" y="4247033"/>
            <a:ext cx="2208388" cy="205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817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3737</TotalTime>
  <Words>1323</Words>
  <Application>Microsoft Office PowerPoint</Application>
  <PresentationFormat>Экран (4:3)</PresentationFormat>
  <Paragraphs>171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Adobe Kaiti Std R</vt:lpstr>
      <vt:lpstr>Arial</vt:lpstr>
      <vt:lpstr>Book Antiqua</vt:lpstr>
      <vt:lpstr>Calibri</vt:lpstr>
      <vt:lpstr>Calibri Light</vt:lpstr>
      <vt:lpstr>Palatino Linotype</vt:lpstr>
      <vt:lpstr>Sitka Text</vt:lpstr>
      <vt:lpstr>Times New Roman</vt:lpstr>
      <vt:lpstr>Wingdings</vt:lpstr>
      <vt:lpstr>Тема Office</vt:lpstr>
      <vt:lpstr>О реализации муниципальной Стратегии развития образования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Стратегические цели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подходы по разработке стратегии развития муниципального образования</dc:title>
  <dc:creator>Кабацура</dc:creator>
  <cp:lastModifiedBy>DedMustDie</cp:lastModifiedBy>
  <cp:revision>228</cp:revision>
  <dcterms:created xsi:type="dcterms:W3CDTF">2014-11-25T05:04:02Z</dcterms:created>
  <dcterms:modified xsi:type="dcterms:W3CDTF">2018-05-11T09:17:24Z</dcterms:modified>
</cp:coreProperties>
</file>